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36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70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5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23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44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6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53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33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03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3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81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C01E2-CF64-4005-A9C6-909BEAE493F8}" type="datetimeFigureOut">
              <a:rPr lang="ru-RU" smtClean="0"/>
              <a:t>23.10.2015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9C2A-41B7-4740-8C86-B7B931C67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00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youtu.be/n8LxCvyNJ30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"Самый Большой Урок в Мире"  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chemeClr val="accent2"/>
                </a:solidFill>
              </a:rPr>
              <a:t>16 октября 2015года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chemeClr val="accent2"/>
                </a:solidFill>
              </a:rPr>
              <a:t>в ГБОУ ООШ </a:t>
            </a:r>
            <a:r>
              <a:rPr lang="ru-RU" sz="4800" b="1" dirty="0" err="1" smtClean="0">
                <a:solidFill>
                  <a:schemeClr val="accent2"/>
                </a:solidFill>
              </a:rPr>
              <a:t>с.Старосемейкино</a:t>
            </a:r>
            <a:r>
              <a:rPr lang="ru-RU" sz="4800" b="1" dirty="0" smtClean="0">
                <a:solidFill>
                  <a:schemeClr val="accent2"/>
                </a:solidFill>
              </a:rPr>
              <a:t> 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chemeClr val="accent2"/>
                </a:solidFill>
              </a:rPr>
              <a:t>прошёл           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chemeClr val="accent2"/>
                </a:solidFill>
              </a:rPr>
              <a:t>«Самый Большой Урок 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chemeClr val="accent2"/>
                </a:solidFill>
              </a:rPr>
              <a:t>в Мире"  </a:t>
            </a:r>
            <a:endParaRPr lang="ru-RU" sz="4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39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9256" cy="1162050"/>
          </a:xfrm>
        </p:spPr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ПОДВЕДЕНИЕ ИТОГОВ  УРОКА</a:t>
            </a:r>
            <a:r>
              <a:rPr lang="ru-RU" sz="1800" dirty="0" smtClean="0">
                <a:effectLst/>
                <a:latin typeface="Arial"/>
                <a:ea typeface="Times New Roman"/>
              </a:rPr>
              <a:t/>
            </a:r>
            <a:br>
              <a:rPr lang="ru-RU" sz="1800" dirty="0" smtClean="0">
                <a:effectLst/>
                <a:latin typeface="Arial"/>
                <a:ea typeface="Times New Roman"/>
              </a:rPr>
            </a:b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Видеообращение Натальи Михайловны Водяновой  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файл «Наталья Водянова»)</a:t>
            </a:r>
            <a:endParaRPr lang="ru-RU" sz="1800" dirty="0">
              <a:effectLst/>
              <a:latin typeface="Arial"/>
              <a:ea typeface="Times New Roman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174750" y="-408410"/>
            <a:ext cx="4722492" cy="828092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V="1">
            <a:off x="457200" y="1389381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74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6200000">
            <a:off x="3959934" y="-3303750"/>
            <a:ext cx="1224136" cy="8208913"/>
          </a:xfrm>
        </p:spPr>
      </p:pic>
      <p:sp>
        <p:nvSpPr>
          <p:cNvPr id="9" name="Прямоугольник 8"/>
          <p:cNvSpPr/>
          <p:nvPr/>
        </p:nvSpPr>
        <p:spPr>
          <a:xfrm>
            <a:off x="467544" y="1556791"/>
            <a:ext cx="8280920" cy="32778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ЦЕЛИ УРОКА: </a:t>
            </a:r>
            <a:endParaRPr lang="ru-RU" sz="1600" b="1" i="1" dirty="0" smtClean="0">
              <a:solidFill>
                <a:srgbClr val="FF0000"/>
              </a:solidFill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/>
              <a:buChar char="*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Ознакомить учащихся с концепцией «Общемировых целей в области устойчивого развития» и обсудить роль образования в достижении этих целей. </a:t>
            </a:r>
            <a:endParaRPr lang="ru-RU" sz="16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/>
              <a:buChar char="*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Формировать понимание ситуации с доступностью образования во всем мире и в России в частности. </a:t>
            </a:r>
            <a:endParaRPr lang="ru-RU" sz="16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/>
              <a:buChar char="*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Помочь учащимися осознать, что стопроцентный доступ к образованию – задача не только законодателей, но и всего общества. </a:t>
            </a:r>
            <a:endParaRPr lang="ru-RU" sz="16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/>
              <a:buChar char="*"/>
            </a:pP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Воспитывать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у учащихся чувство уважения к своим школьным товарищам независимо от их психических, физических и интеллектуальных способностей. </a:t>
            </a:r>
            <a:endParaRPr lang="ru-RU" sz="1600" dirty="0">
              <a:solidFill>
                <a:srgbClr val="FF0000"/>
              </a:solidFill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303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F0"/>
                </a:solidFill>
              </a:rPr>
              <a:t>Слова учителя:</a:t>
            </a:r>
            <a:endParaRPr lang="ru-RU" sz="3200" dirty="0">
              <a:solidFill>
                <a:srgbClr val="00B0F0"/>
              </a:solidFill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3124155" y="685003"/>
            <a:ext cx="6408710" cy="5271965"/>
          </a:xfrm>
        </p:spPr>
      </p:pic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Arial Unicode MS"/>
                <a:cs typeface="Arial Unicode MS"/>
              </a:rPr>
              <a:t>«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Arial Unicode MS"/>
                <a:cs typeface="Arial Unicode MS"/>
              </a:rPr>
              <a:t>Наш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/>
                <a:ea typeface="Arial Unicode MS"/>
                <a:cs typeface="Arial Unicode MS"/>
              </a:rPr>
              <a:t>Урок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Arial Unicode MS"/>
                <a:cs typeface="Arial Unicode MS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Arial Unicode MS"/>
                <a:cs typeface="Arial Unicode MS"/>
              </a:rPr>
              <a:t>необычен тем, что к нам присоединяются прямым включением заместитель Министра образования и науки Российской Федерации – Вениамин Шаевич Каганов и всемирно известная модель, основатель фонда «Обнаженные сердца» Наталья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Arial Unicode MS"/>
                <a:cs typeface="Arial Unicode MS"/>
              </a:rPr>
              <a:t>Водянова»</a:t>
            </a:r>
            <a:endParaRPr lang="ru-RU" sz="2000" dirty="0">
              <a:solidFill>
                <a:srgbClr val="000000"/>
              </a:solidFill>
              <a:effectLst/>
              <a:latin typeface="Arial Unicode MS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0173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Какие из перечисленных целей вам кажутся самыми важными? (обсуждение мнений)</a:t>
            </a:r>
            <a:endParaRPr lang="ru-RU" sz="1800" dirty="0">
              <a:effectLst/>
              <a:latin typeface="Arial"/>
              <a:ea typeface="Times New Roman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3952244" y="865024"/>
            <a:ext cx="4824536" cy="5343971"/>
          </a:xfrm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Верховенство закона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Отсутствие нищеты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Отсутствие голода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Равенство и отсутствие дискриминации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Борьба с изменением климата, вызванным техногенными причинами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Разумное природопользование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Право на чистый воздух и чистую воду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Возобновляемые источники энергии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Экономическая стабильность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Безопасность жизни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Гарантия обеспечения рабочими местами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Доступное жилье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Развитая и архитектурно доступная инфраструктура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Обеспечение условий здорового образа жизни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Внедрение инноваций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Качественное образование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021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Совместное достижение целей </a:t>
            </a:r>
            <a:endParaRPr lang="ru-RU" sz="1200" dirty="0" smtClean="0">
              <a:effectLst/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69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Учащиеся</a:t>
            </a:r>
            <a:r>
              <a:rPr lang="ru-RU" sz="2000" dirty="0" smtClean="0">
                <a:solidFill>
                  <a:srgbClr val="FF0000"/>
                </a:solidFill>
              </a:rPr>
              <a:t>  5-9 классов  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познакомились с новым термином 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ИНКЛЮЗИВНОЕ ОБРАЗОВАНИЕ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4040188" cy="5760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995561" y="2174875"/>
            <a:ext cx="2963466" cy="3951288"/>
          </a:xfrm>
        </p:spPr>
      </p:pic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5025" y="1988840"/>
            <a:ext cx="4041775" cy="5760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5184179" y="2174875"/>
            <a:ext cx="2963466" cy="3951288"/>
          </a:xfrm>
        </p:spPr>
      </p:pic>
    </p:spTree>
    <p:extLst>
      <p:ext uri="{BB962C8B-B14F-4D97-AF65-F5344CB8AC3E}">
        <p14:creationId xmlns:p14="http://schemas.microsoft.com/office/powerpoint/2010/main" val="357208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50"/>
                </a:solidFill>
                <a:latin typeface="Times New Roman"/>
                <a:ea typeface="Times New Roman"/>
                <a:cs typeface="+mn-cs"/>
              </a:rPr>
              <a:t>ВАЖНОСТЬ ОБРАЗОВАНИЯ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</a:t>
            </a:r>
            <a:endParaRPr lang="ru-RU" sz="2800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Зачем нужно образование?</a:t>
            </a:r>
            <a:endParaRPr lang="ru-RU" sz="2800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Почему важно, чтобы дети ходили в школу?</a:t>
            </a:r>
            <a:endParaRPr lang="ru-RU" sz="2800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 знаете ли вы, что далеко не у всех детей в мире есть возможность ходить в школу?</a:t>
            </a:r>
            <a:endParaRPr lang="ru-RU" sz="2800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Почему, как вам кажется, не все дети ходят в школу? (примеры разных стран).</a:t>
            </a:r>
            <a:endParaRPr lang="ru-RU" sz="2800" dirty="0" smtClean="0">
              <a:effectLst/>
              <a:latin typeface="Arial"/>
              <a:ea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"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 в России все ли дети ходят в школу?</a:t>
            </a:r>
            <a:endParaRPr lang="ru-RU" sz="2800" dirty="0" smtClean="0">
              <a:effectLst/>
              <a:latin typeface="Arial"/>
              <a:ea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Обсуждение причин, почему по сравнению с другими странами, в России не 100% детей имеют доступ к образованию (школы есть повсюду в отличие от некоторых стран, но даже в мегаполисах инвалиды не имеют возможности учиться со сверстниками в одном классе).</a:t>
            </a:r>
            <a:endParaRPr lang="ru-RU" sz="2800" dirty="0">
              <a:effectLst/>
              <a:latin typeface="Arial"/>
              <a:ea typeface="Times New Roman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425355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342900" lvl="0" algn="just">
              <a:lnSpc>
                <a:spcPct val="115000"/>
              </a:lnSpc>
            </a:pPr>
            <a:r>
              <a:rPr lang="ru-RU" sz="2400" b="1" dirty="0">
                <a:solidFill>
                  <a:srgbClr val="FFFF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/>
                <a:ea typeface="Times New Roman"/>
              </a:rPr>
              <a:t>ОБСУЖДЕНИЕ</a:t>
            </a:r>
            <a:r>
              <a:rPr lang="ru-RU" sz="2400" b="1" dirty="0">
                <a:solidFill>
                  <a:srgbClr val="FFFF00"/>
                </a:solidFill>
                <a:latin typeface="Times New Roman"/>
                <a:ea typeface="Times New Roman"/>
              </a:rPr>
              <a:t>:</a:t>
            </a:r>
            <a:endParaRPr lang="ru-RU" sz="2400" b="1" dirty="0" smtClean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marL="342900" lvl="0" algn="just">
              <a:lnSpc>
                <a:spcPct val="115000"/>
              </a:lnSpc>
            </a:pP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КАК 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ОБРАЗОВАНИЕ МОЖЕТ ПОМОЧЬ ДОСТИЖЕНИЮ ОБЩЕМИРОВЫХ 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ЦЕЛЕЙ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?</a:t>
            </a:r>
            <a:endParaRPr lang="ru-RU" sz="2400" dirty="0">
              <a:solidFill>
                <a:prstClr val="black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223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ru-RU" sz="3200" i="1" dirty="0" smtClean="0"/>
              <a:t>Инклюзивное образование</a:t>
            </a:r>
            <a:endParaRPr lang="ru-RU" sz="3200" i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4302125" y="761206"/>
            <a:ext cx="3657600" cy="48768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1772816"/>
            <a:ext cx="2925961" cy="4353347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</a:rPr>
              <a:t>благодаря школе у нас появляются лучшие друзья. Именно в школе мы учимся вместе, мы начинаем узнавать и понимать, что мы все разные и принимать друг друга такими, какие мы есть. </a:t>
            </a:r>
            <a:endParaRPr lang="ru-RU" sz="2000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252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Они просто другие….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4367138" y="306115"/>
            <a:ext cx="4047678" cy="539690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Людей с инвалидностью, особенностями развития не нужно считать больными. Они просто другие, у них разные возможности, но равные (такие же как у нас с вами) права.</a:t>
            </a:r>
            <a:endParaRPr lang="ru-RU" sz="1200" dirty="0" smtClean="0">
              <a:solidFill>
                <a:srgbClr val="FF0000"/>
              </a:solidFill>
              <a:effectLst/>
              <a:latin typeface="Arial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Человек с детским церебральным параличом (аутизмом, синдром Дауна) – не болен. Он просто другой. Причина проблем человека с инвалидностью – это не его личные особенности, а препятствия вокруг него, которые ограничивают его возможности. Человеку с инвалидностью нужна обычная жизнь, такая же, как у его друзей, одноклассников и соседей. Любой человек станет человеком с ограниченными возможностями, если его окружить барьерами и ограничениями. Таким людям нужна поддержка окружающих, государства для того, чтобы передвигаться, общаться, обучаться.</a:t>
            </a:r>
            <a:endParaRPr lang="ru-RU" sz="1200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604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9256" cy="116205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1600" dirty="0" smtClean="0">
                <a:effectLst/>
                <a:latin typeface="Times New Roman"/>
                <a:ea typeface="Times New Roman"/>
              </a:rPr>
              <a:t> </a:t>
            </a:r>
            <a:r>
              <a:rPr lang="ru-RU" sz="1800" dirty="0" smtClean="0">
                <a:effectLst/>
                <a:latin typeface="Arial"/>
                <a:ea typeface="Times New Roman"/>
              </a:rPr>
              <a:t/>
            </a:r>
            <a:br>
              <a:rPr lang="ru-RU" sz="1800" dirty="0" smtClean="0">
                <a:effectLst/>
                <a:latin typeface="Arial"/>
                <a:ea typeface="Times New Roman"/>
              </a:rPr>
            </a:br>
            <a:r>
              <a:rPr lang="ru-RU" dirty="0">
                <a:latin typeface="Times New Roman"/>
                <a:ea typeface="Times New Roman"/>
              </a:rPr>
              <a:t>Бонус (для учащихся 5-11 классов) – видеоклип Д. Билана с участием Н. Водяновой «Не молчи»</a:t>
            </a:r>
            <a:r>
              <a:rPr lang="ru-RU" sz="1800" dirty="0" smtClean="0">
                <a:effectLst/>
                <a:latin typeface="Arial"/>
                <a:ea typeface="Times New Roman"/>
              </a:rPr>
              <a:t/>
            </a:r>
            <a:br>
              <a:rPr lang="ru-RU" sz="1800" dirty="0" smtClean="0">
                <a:effectLst/>
                <a:latin typeface="Arial"/>
                <a:ea typeface="Times New Roman"/>
              </a:rPr>
            </a:br>
            <a:r>
              <a:rPr lang="ru-RU" dirty="0">
                <a:latin typeface="Times New Roman"/>
                <a:ea typeface="Times New Roman"/>
              </a:rPr>
              <a:t>Ссылка на клип, адрес доступа:  </a:t>
            </a:r>
            <a:r>
              <a:rPr lang="ru-RU" i="1" dirty="0">
                <a:solidFill>
                  <a:srgbClr val="002060"/>
                </a:solidFill>
                <a:latin typeface="Times New Roman"/>
                <a:ea typeface="Times New Roman"/>
                <a:hlinkClick r:id="rId2"/>
              </a:rPr>
              <a:t>https://youtu.be/n8LxCvyNJ30</a:t>
            </a:r>
            <a:r>
              <a:rPr lang="ru-RU" i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Arial"/>
                <a:ea typeface="Times New Roman"/>
              </a:rPr>
              <a:t/>
            </a:r>
            <a:br>
              <a:rPr lang="ru-RU" sz="1800" dirty="0" smtClean="0">
                <a:effectLst/>
                <a:latin typeface="Arial"/>
                <a:ea typeface="Times New Roman"/>
              </a:rPr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3646649" y="1530660"/>
            <a:ext cx="4968552" cy="48768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124744"/>
            <a:ext cx="3008313" cy="5472608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Необходимо 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всегда помнить, что человек и личность – первично, а диагноз или особенность развития – вторично. Главное – человек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!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«Страдать» нарушениями в развитии нельзя – страдать можно от боли или болезни, инвалидность не всегда сопровождается болью. Ребенок или взрослый не «страдает» а живет. </a:t>
            </a:r>
            <a:endParaRPr lang="ru-RU" sz="1600" dirty="0" smtClean="0">
              <a:effectLst/>
              <a:latin typeface="Arial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Люди с особыми потребностями - прежде всего люди. У них те же права и потребности, что и у всех людей – жить в семье, учиться, дружить, быть услышанными. </a:t>
            </a:r>
            <a:endParaRPr lang="ru-RU" sz="1600" dirty="0" smtClean="0">
              <a:effectLst/>
              <a:latin typeface="Arial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Когда мы говорим о таких людях и общаемся с ними и их близкими, стоит помнить об этом.</a:t>
            </a:r>
            <a:endParaRPr lang="ru-RU" sz="1600" dirty="0" smtClean="0">
              <a:effectLst/>
              <a:latin typeface="Arial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200" dirty="0">
              <a:effectLst/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69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489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"Самый Большой Урок в Мире"  </vt:lpstr>
      <vt:lpstr>Презентация PowerPoint</vt:lpstr>
      <vt:lpstr>Слова учителя:</vt:lpstr>
      <vt:lpstr>   Какие из перечисленных целей вам кажутся самыми важными? (обсуждение мнений)</vt:lpstr>
      <vt:lpstr>Учащиеся  5-9 классов   познакомились с новым термином : ИНКЛЮЗИВНОЕ ОБРАЗОВАНИЕ</vt:lpstr>
      <vt:lpstr>ВАЖНОСТЬ ОБРАЗОВАНИЯ</vt:lpstr>
      <vt:lpstr>Инклюзивное образование</vt:lpstr>
      <vt:lpstr>Они просто другие….</vt:lpstr>
      <vt:lpstr>  Бонус (для учащихся 5-11 классов) – видеоклип Д. Билана с участием Н. Водяновой «Не молчи» Ссылка на клип, адрес доступа:  https://youtu.be/n8LxCvyNJ30  </vt:lpstr>
      <vt:lpstr>ПОДВЕДЕНИЕ ИТОГОВ  УРОКА Видеообращение Натальи Михайловны Водяновой   (файл «Наталья Водянова»)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"Самый Большой Урок в Мире"  </dc:title>
  <dc:creator>WORK</dc:creator>
  <cp:lastModifiedBy>Sergey</cp:lastModifiedBy>
  <cp:revision>10</cp:revision>
  <dcterms:created xsi:type="dcterms:W3CDTF">2015-10-20T08:15:39Z</dcterms:created>
  <dcterms:modified xsi:type="dcterms:W3CDTF">2015-10-23T16:17:07Z</dcterms:modified>
</cp:coreProperties>
</file>